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33"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277DE0F8-48B3-4867-9361-31B277E6D247}" v="236" dt="2022-12-16T10:03:39.523"/>
    <p1510:client id="{3BA0D230-C853-4667-83F9-D85E65BD4B24}" v="2" dt="2021-08-19T16:32:24.566"/>
    <p1510:client id="{5A0AAAB8-49A6-F942-A54D-C6F3E5FF3A63}" v="89" dt="2021-07-13T17:54:45.232"/>
    <p1510:client id="{64711228-26C8-4916-8B1E-FE7CEE3B9B4D}" v="6786" dt="2022-12-16T09:30:34.916"/>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Believe Okolie</a:t>
            </a:r>
          </a:p>
          <a:p>
            <a:r>
              <a:rPr lang="en-US" dirty="0">
                <a:solidFill>
                  <a:schemeClr val="bg2"/>
                </a:solidFill>
                <a:latin typeface="Abadi"/>
                <a:ea typeface="SF Pro" pitchFamily="2" charset="0"/>
                <a:cs typeface="SF Pro" pitchFamily="2" charset="0"/>
              </a:rPr>
              <a:t>14/12/2022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8867" y="2013651"/>
            <a:ext cx="10578821" cy="3619027"/>
          </a:xfrm>
          <a:prstGeom prst="rect">
            <a:avLst/>
          </a:prstGeom>
        </p:spPr>
        <p:txBody>
          <a:bodyPr lIns="91440" tIns="45720" rIns="91440" bIns="45720" anchor="t"/>
          <a:lstStyle/>
          <a:p>
            <a:r>
              <a:rPr lang="en-US" sz="2200" dirty="0">
                <a:solidFill>
                  <a:schemeClr val="accent3">
                    <a:lumMod val="25000"/>
                  </a:schemeClr>
                </a:solidFill>
                <a:latin typeface="Abadi"/>
              </a:rPr>
              <a:t>Exploratory analysis was performed on the data and training labels were determine.</a:t>
            </a:r>
          </a:p>
          <a:p>
            <a:r>
              <a:rPr lang="en-US" sz="2200" dirty="0">
                <a:solidFill>
                  <a:schemeClr val="accent3">
                    <a:lumMod val="25000"/>
                  </a:schemeClr>
                </a:solidFill>
                <a:latin typeface="Abadi"/>
              </a:rPr>
              <a:t>The number of launches was calculated at each site, and the occurrence of each orbit</a:t>
            </a:r>
          </a:p>
          <a:p>
            <a:r>
              <a:rPr lang="en-US" sz="2200" dirty="0">
                <a:solidFill>
                  <a:schemeClr val="accent3">
                    <a:lumMod val="25000"/>
                  </a:schemeClr>
                </a:solidFill>
                <a:latin typeface="Abadi"/>
              </a:rPr>
              <a:t>A landing outcome label was created from the outcome column and exported the results to a csv</a:t>
            </a:r>
          </a:p>
          <a:p>
            <a:r>
              <a:rPr lang="en-US" sz="2200" dirty="0">
                <a:solidFill>
                  <a:schemeClr val="accent3">
                    <a:lumMod val="25000"/>
                  </a:schemeClr>
                </a:solidFill>
                <a:latin typeface="Abadi"/>
                <a:cs typeface="Calibri" panose="020F0502020204030204"/>
              </a:rPr>
              <a:t>The link to the notebook is:</a:t>
            </a:r>
          </a:p>
          <a:p>
            <a:pPr marL="0" indent="0">
              <a:buNone/>
            </a:pPr>
            <a:r>
              <a:rPr lang="en-US" sz="2200" dirty="0">
                <a:solidFill>
                  <a:schemeClr val="accent3">
                    <a:lumMod val="25000"/>
                  </a:schemeClr>
                </a:solidFill>
                <a:latin typeface="Abadi"/>
                <a:cs typeface="Calibri" panose="020F0502020204030204"/>
              </a:rPr>
              <a:t> </a:t>
            </a:r>
            <a:r>
              <a:rPr lang="en-US" sz="2200" dirty="0">
                <a:solidFill>
                  <a:schemeClr val="accent3">
                    <a:lumMod val="25000"/>
                  </a:schemeClr>
                </a:solidFill>
                <a:latin typeface="Abadi"/>
                <a:ea typeface="+mn-lt"/>
                <a:cs typeface="+mn-lt"/>
              </a:rPr>
              <a:t>  </a:t>
            </a:r>
            <a:r>
              <a:rPr lang="en-US" sz="2200" dirty="0">
                <a:solidFill>
                  <a:srgbClr val="0948CB"/>
                </a:solidFill>
                <a:ea typeface="+mn-lt"/>
                <a:cs typeface="+mn-lt"/>
              </a:rPr>
              <a:t>https://github.com/Believened/IBM_Capstone_Project/blob/main/EDA.ipynb</a:t>
            </a:r>
            <a:endParaRPr lang="en-US" sz="2200" dirty="0">
              <a:solidFill>
                <a:srgbClr val="0948CB"/>
              </a:solidFill>
              <a:latin typeface="Abadi"/>
              <a:cs typeface="Calibri" panose="020F0502020204030204"/>
            </a:endParaRPr>
          </a:p>
          <a:p>
            <a:pPr marL="0" indent="0">
              <a:buNone/>
            </a:pPr>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1257" y="1291236"/>
            <a:ext cx="6865822" cy="528157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success rate of each orbit type, flight number and orbit type, the launch success yearly trend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bar chart was used to show the success rate of each orbit type because it will display categorically for each orbit type, the success rate.</a:t>
            </a:r>
          </a:p>
          <a:p>
            <a:pPr>
              <a:lnSpc>
                <a:spcPct val="100000"/>
              </a:lnSpc>
              <a:spcBef>
                <a:spcPts val="1400"/>
              </a:spcBef>
            </a:pPr>
            <a:r>
              <a:rPr lang="en-US" sz="2200" dirty="0">
                <a:solidFill>
                  <a:schemeClr val="accent3">
                    <a:lumMod val="25000"/>
                  </a:schemeClr>
                </a:solidFill>
                <a:latin typeface="Abadi"/>
                <a:cs typeface="Calibri" panose="020F0502020204030204"/>
              </a:rPr>
              <a:t>The line graph was used to show the yearly trend of success as it is better suited and makes it easier to see any slight change</a:t>
            </a:r>
          </a:p>
          <a:p>
            <a:pPr>
              <a:lnSpc>
                <a:spcPct val="100000"/>
              </a:lnSpc>
              <a:spcBef>
                <a:spcPts val="1400"/>
              </a:spcBef>
            </a:pPr>
            <a:r>
              <a:rPr lang="en-US" sz="2200" dirty="0">
                <a:solidFill>
                  <a:schemeClr val="accent3">
                    <a:lumMod val="25000"/>
                  </a:schemeClr>
                </a:solidFill>
                <a:latin typeface="Abadi"/>
                <a:cs typeface="Calibri" panose="020F0502020204030204"/>
              </a:rPr>
              <a:t>The link to the notebook: </a:t>
            </a:r>
            <a:r>
              <a:rPr lang="en-US" sz="2200" dirty="0">
                <a:solidFill>
                  <a:srgbClr val="0948CB"/>
                </a:solidFill>
                <a:latin typeface="Calibri"/>
                <a:cs typeface="Calibri" panose="020F0502020204030204"/>
              </a:rPr>
              <a:t>https</a:t>
            </a:r>
            <a:r>
              <a:rPr lang="en-US" sz="2200" dirty="0">
                <a:solidFill>
                  <a:srgbClr val="0948CB"/>
                </a:solidFill>
                <a:ea typeface="+mn-lt"/>
                <a:cs typeface="+mn-lt"/>
              </a:rPr>
              <a:t>://github.com/Believened/IBM_Capstone_Project/blob/main/EDA%20with%20Data%20Visualization.ipynb</a:t>
            </a:r>
            <a:endParaRPr lang="en-US" sz="2200" dirty="0">
              <a:solidFill>
                <a:srgbClr val="0948CB"/>
              </a:solidFill>
              <a:latin typeface="Abadi"/>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descr="Chart, bar chart&#10;&#10;Description automatically generated">
            <a:extLst>
              <a:ext uri="{FF2B5EF4-FFF2-40B4-BE49-F238E27FC236}">
                <a16:creationId xmlns:a16="http://schemas.microsoft.com/office/drawing/2014/main" id="{535072B1-4600-8B9F-3334-D7E3041E5DDE}"/>
              </a:ext>
            </a:extLst>
          </p:cNvPr>
          <p:cNvPicPr>
            <a:picLocks noChangeAspect="1"/>
          </p:cNvPicPr>
          <p:nvPr/>
        </p:nvPicPr>
        <p:blipFill>
          <a:blip r:embed="rId3"/>
          <a:stretch>
            <a:fillRect/>
          </a:stretch>
        </p:blipFill>
        <p:spPr>
          <a:xfrm>
            <a:off x="7653648" y="1533307"/>
            <a:ext cx="4316679" cy="2049673"/>
          </a:xfrm>
          <a:prstGeom prst="rect">
            <a:avLst/>
          </a:prstGeom>
        </p:spPr>
      </p:pic>
      <p:pic>
        <p:nvPicPr>
          <p:cNvPr id="6" name="Picture 6" descr="Chart&#10;&#10;Description automatically generated">
            <a:extLst>
              <a:ext uri="{FF2B5EF4-FFF2-40B4-BE49-F238E27FC236}">
                <a16:creationId xmlns:a16="http://schemas.microsoft.com/office/drawing/2014/main" id="{88981563-2336-2D59-FA33-A45C61E652FF}"/>
              </a:ext>
            </a:extLst>
          </p:cNvPr>
          <p:cNvPicPr>
            <a:picLocks noChangeAspect="1"/>
          </p:cNvPicPr>
          <p:nvPr/>
        </p:nvPicPr>
        <p:blipFill>
          <a:blip r:embed="rId4"/>
          <a:stretch>
            <a:fillRect/>
          </a:stretch>
        </p:blipFill>
        <p:spPr>
          <a:xfrm>
            <a:off x="7653647" y="3811980"/>
            <a:ext cx="4316679" cy="213359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0218" y="1450316"/>
            <a:ext cx="9992991" cy="533105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Space X dataset was loaded into IBM-DB2 Database and connected to the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Exploratory data analysis was done using SQL to get insights from the data. Queries was written to find out the following</a:t>
            </a:r>
          </a:p>
          <a:p>
            <a:pPr marL="0" indent="0">
              <a:lnSpc>
                <a:spcPct val="100000"/>
              </a:lnSpc>
              <a:spcBef>
                <a:spcPts val="1400"/>
              </a:spcBef>
              <a:buNone/>
            </a:pPr>
            <a:r>
              <a:rPr lang="en-US" sz="1400" dirty="0">
                <a:solidFill>
                  <a:schemeClr val="accent3">
                    <a:lumMod val="25000"/>
                  </a:schemeClr>
                </a:solidFill>
                <a:latin typeface="Abadi"/>
              </a:rPr>
              <a:t>-  The names of the unique launch sites</a:t>
            </a:r>
          </a:p>
          <a:p>
            <a:pPr marL="0" indent="0">
              <a:lnSpc>
                <a:spcPct val="100000"/>
              </a:lnSpc>
              <a:spcBef>
                <a:spcPts val="1400"/>
              </a:spcBef>
              <a:buNone/>
            </a:pPr>
            <a:r>
              <a:rPr lang="en-US" sz="1400" dirty="0">
                <a:solidFill>
                  <a:schemeClr val="accent3">
                    <a:lumMod val="25000"/>
                  </a:schemeClr>
                </a:solidFill>
                <a:latin typeface="Abadi"/>
              </a:rPr>
              <a:t>-  The total payload mass carried by booster launched by NASA </a:t>
            </a:r>
          </a:p>
          <a:p>
            <a:pPr marL="0" indent="0">
              <a:lnSpc>
                <a:spcPct val="100000"/>
              </a:lnSpc>
              <a:spcBef>
                <a:spcPts val="1400"/>
              </a:spcBef>
              <a:buNone/>
            </a:pPr>
            <a:r>
              <a:rPr lang="en-US" sz="1400" dirty="0">
                <a:solidFill>
                  <a:schemeClr val="accent3">
                    <a:lumMod val="25000"/>
                  </a:schemeClr>
                </a:solidFill>
                <a:latin typeface="Abadi"/>
              </a:rPr>
              <a:t>-  The average payload mass carried by booster version F9 v1.1</a:t>
            </a:r>
          </a:p>
          <a:p>
            <a:pPr marL="0" indent="0">
              <a:lnSpc>
                <a:spcPct val="100000"/>
              </a:lnSpc>
              <a:spcBef>
                <a:spcPts val="1400"/>
              </a:spcBef>
              <a:buNone/>
            </a:pPr>
            <a:r>
              <a:rPr lang="en-US" sz="1400" dirty="0">
                <a:solidFill>
                  <a:schemeClr val="accent3">
                    <a:lumMod val="25000"/>
                  </a:schemeClr>
                </a:solidFill>
                <a:latin typeface="Abadi"/>
              </a:rPr>
              <a:t>-  The total number of successful and failure outcomes</a:t>
            </a:r>
          </a:p>
          <a:p>
            <a:pPr marL="0" indent="0">
              <a:lnSpc>
                <a:spcPct val="100000"/>
              </a:lnSpc>
              <a:spcBef>
                <a:spcPts val="1400"/>
              </a:spcBef>
              <a:buNone/>
            </a:pPr>
            <a:r>
              <a:rPr lang="en-US" sz="1400" dirty="0">
                <a:solidFill>
                  <a:schemeClr val="accent3">
                    <a:lumMod val="25000"/>
                  </a:schemeClr>
                </a:solidFill>
                <a:latin typeface="Abadi"/>
              </a:rPr>
              <a:t>-  The failed landing outcomes in drone ship, their booster version and launch site names</a:t>
            </a:r>
          </a:p>
          <a:p>
            <a:pPr>
              <a:lnSpc>
                <a:spcPct val="100000"/>
              </a:lnSpc>
              <a:spcBef>
                <a:spcPts val="1400"/>
              </a:spcBef>
            </a:pPr>
            <a:r>
              <a:rPr lang="en-US" dirty="0">
                <a:solidFill>
                  <a:schemeClr val="accent3">
                    <a:lumMod val="25000"/>
                  </a:schemeClr>
                </a:solidFill>
                <a:cs typeface="Calibri" panose="020F0502020204030204"/>
              </a:rPr>
              <a:t> </a:t>
            </a:r>
            <a:r>
              <a:rPr lang="en-US" sz="2000" dirty="0">
                <a:solidFill>
                  <a:schemeClr val="accent3">
                    <a:lumMod val="25000"/>
                  </a:schemeClr>
                </a:solidFill>
                <a:latin typeface="Abadi"/>
                <a:cs typeface="Calibri" panose="020F0502020204030204"/>
              </a:rPr>
              <a:t>The link to the notebook:</a:t>
            </a:r>
            <a:endParaRPr lang="en-US"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r>
              <a:rPr lang="en-US" sz="2000" dirty="0">
                <a:solidFill>
                  <a:srgbClr val="0948CB"/>
                </a:solidFill>
                <a:latin typeface="Abadi"/>
                <a:cs typeface="Calibri" panose="020F0502020204030204"/>
              </a:rPr>
              <a:t> https</a:t>
            </a:r>
            <a:r>
              <a:rPr lang="en-US" sz="2000" dirty="0">
                <a:solidFill>
                  <a:srgbClr val="0948CB"/>
                </a:solidFill>
                <a:latin typeface="Abadi"/>
                <a:ea typeface="+mn-lt"/>
                <a:cs typeface="+mn-lt"/>
              </a:rPr>
              <a:t>://github.com/Believened/IBM_Capstone_Project/blob/main/EDA%20with%20SQL.ipynb</a:t>
            </a:r>
            <a:endParaRPr lang="en-US" dirty="0">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9031" y="1489106"/>
            <a:ext cx="10525497" cy="45195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were marked and objects such as markers, lines and circles to mark the success and failure of launches for each site on the folium map</a:t>
            </a:r>
          </a:p>
          <a:p>
            <a:pPr>
              <a:lnSpc>
                <a:spcPct val="100000"/>
              </a:lnSpc>
              <a:spcBef>
                <a:spcPts val="1400"/>
              </a:spcBef>
            </a:pPr>
            <a:r>
              <a:rPr lang="en-US" sz="2200" dirty="0">
                <a:solidFill>
                  <a:schemeClr val="accent3">
                    <a:lumMod val="25000"/>
                  </a:schemeClr>
                </a:solidFill>
                <a:latin typeface="Abadi"/>
              </a:rPr>
              <a:t>The feature launch outcomes (failure and success) was assigned to class 0 and 1, 0 for failure and 1 for success.</a:t>
            </a:r>
          </a:p>
          <a:p>
            <a:pPr>
              <a:lnSpc>
                <a:spcPct val="100000"/>
              </a:lnSpc>
              <a:spcBef>
                <a:spcPts val="1400"/>
              </a:spcBef>
            </a:pPr>
            <a:r>
              <a:rPr lang="en-US" sz="2200" dirty="0">
                <a:solidFill>
                  <a:schemeClr val="accent3">
                    <a:lumMod val="25000"/>
                  </a:schemeClr>
                </a:solidFill>
                <a:latin typeface="Abadi"/>
              </a:rPr>
              <a:t>Using the color-labeled marker clusters, we identified which launch sites have relatively high success rate</a:t>
            </a:r>
          </a:p>
          <a:p>
            <a:pPr>
              <a:lnSpc>
                <a:spcPct val="100000"/>
              </a:lnSpc>
              <a:spcBef>
                <a:spcPts val="1400"/>
              </a:spcBef>
            </a:pPr>
            <a:r>
              <a:rPr lang="en-US" sz="2200" dirty="0">
                <a:solidFill>
                  <a:schemeClr val="accent3">
                    <a:lumMod val="25000"/>
                  </a:schemeClr>
                </a:solidFill>
                <a:latin typeface="Abadi"/>
                <a:cs typeface="Calibri" panose="020F0502020204030204"/>
              </a:rPr>
              <a:t>The distance between launch sites and its proximities was calculated. We answered some questions for instance:</a:t>
            </a:r>
          </a:p>
          <a:p>
            <a:pPr marL="0" indent="0">
              <a:lnSpc>
                <a:spcPct val="100000"/>
              </a:lnSpc>
              <a:spcBef>
                <a:spcPts val="1400"/>
              </a:spcBef>
              <a:buNone/>
            </a:pPr>
            <a:r>
              <a:rPr lang="en-US" sz="1600" dirty="0">
                <a:solidFill>
                  <a:schemeClr val="accent3">
                    <a:lumMod val="25000"/>
                  </a:schemeClr>
                </a:solidFill>
                <a:latin typeface="Abadi"/>
                <a:cs typeface="Calibri" panose="020F0502020204030204"/>
              </a:rPr>
              <a:t>-  Are launch site near railways, highways and coastlines</a:t>
            </a:r>
          </a:p>
          <a:p>
            <a:pPr marL="0" indent="0">
              <a:lnSpc>
                <a:spcPct val="100000"/>
              </a:lnSpc>
              <a:spcBef>
                <a:spcPts val="1400"/>
              </a:spcBef>
              <a:buNone/>
            </a:pPr>
            <a:r>
              <a:rPr lang="en-US" sz="1600" dirty="0">
                <a:solidFill>
                  <a:schemeClr val="accent3">
                    <a:lumMod val="25000"/>
                  </a:schemeClr>
                </a:solidFill>
                <a:latin typeface="Abadi"/>
                <a:cs typeface="Calibri" panose="020F0502020204030204"/>
              </a:rPr>
              <a:t>-  Do launch sites keep certain distance away from cities </a:t>
            </a:r>
          </a:p>
          <a:p>
            <a:endParaRPr lang="en-US">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An interactive dashboard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was built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Pie charts showing total launches by certain sites was </a:t>
            </a:r>
            <a:r>
              <a:rPr lang="en-US" sz="2200" dirty="0" err="1">
                <a:solidFill>
                  <a:schemeClr val="accent3">
                    <a:lumMod val="25000"/>
                  </a:schemeClr>
                </a:solidFill>
                <a:latin typeface="Abadi"/>
              </a:rPr>
              <a:t>ploted</a:t>
            </a:r>
          </a:p>
          <a:p>
            <a:pPr>
              <a:lnSpc>
                <a:spcPct val="100000"/>
              </a:lnSpc>
              <a:spcBef>
                <a:spcPts val="1400"/>
              </a:spcBef>
            </a:pPr>
            <a:r>
              <a:rPr lang="en-US" sz="2200" dirty="0">
                <a:solidFill>
                  <a:schemeClr val="accent3">
                    <a:lumMod val="25000"/>
                  </a:schemeClr>
                </a:solidFill>
                <a:latin typeface="Abadi"/>
                <a:cs typeface="Calibri"/>
              </a:rPr>
              <a:t>A scatter graph showing the relationship with outcome and payload mass(kg) for the different booster version</a:t>
            </a:r>
          </a:p>
          <a:p>
            <a:pPr>
              <a:lnSpc>
                <a:spcPct val="100000"/>
              </a:lnSpc>
              <a:spcBef>
                <a:spcPts val="1400"/>
              </a:spcBef>
            </a:pPr>
            <a:r>
              <a:rPr lang="en-US" sz="2200" dirty="0">
                <a:solidFill>
                  <a:schemeClr val="accent3">
                    <a:lumMod val="25000"/>
                  </a:schemeClr>
                </a:solidFill>
                <a:latin typeface="Abadi"/>
                <a:cs typeface="Calibri"/>
              </a:rPr>
              <a:t>The link to the notebook is: </a:t>
            </a:r>
            <a:r>
              <a:rPr lang="en-US" sz="2200" dirty="0">
                <a:solidFill>
                  <a:srgbClr val="0948CB"/>
                </a:solidFill>
                <a:latin typeface="Abadi"/>
                <a:ea typeface="+mn-lt"/>
                <a:cs typeface="+mn-lt"/>
              </a:rPr>
              <a:t>https://github.com/Believened/IBM_Capstone_Project/blob/main/dash_interactivity.py</a:t>
            </a:r>
            <a:endParaRPr lang="en-US" sz="2200" dirty="0">
              <a:solidFill>
                <a:srgbClr val="0948CB"/>
              </a:solidFill>
              <a:latin typeface="Abad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5891" y="1711894"/>
            <a:ext cx="9882066" cy="46129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data was loaded and transformed using pandas and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and split the data into training and test sets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Different machine learning models was built and different hyperparameters tuned using </a:t>
            </a:r>
            <a:r>
              <a:rPr lang="en-US" sz="2200" dirty="0" err="1">
                <a:solidFill>
                  <a:schemeClr val="accent3">
                    <a:lumMod val="25000"/>
                  </a:schemeClr>
                </a:solidFill>
                <a:latin typeface="Abadi"/>
              </a:rPr>
              <a:t>GridSearchCV</a:t>
            </a:r>
          </a:p>
          <a:p>
            <a:pPr>
              <a:lnSpc>
                <a:spcPct val="100000"/>
              </a:lnSpc>
              <a:spcBef>
                <a:spcPts val="1400"/>
              </a:spcBef>
            </a:pPr>
            <a:r>
              <a:rPr lang="en-US" sz="2200" dirty="0">
                <a:solidFill>
                  <a:schemeClr val="accent3">
                    <a:lumMod val="25000"/>
                  </a:schemeClr>
                </a:solidFill>
                <a:latin typeface="Abadi"/>
                <a:cs typeface="Calibri" panose="020F0502020204030204"/>
              </a:rPr>
              <a:t>Accuracy was used as a metric for our model, the model was improved using feature engineering and algorithm tuning</a:t>
            </a:r>
          </a:p>
          <a:p>
            <a:pPr>
              <a:lnSpc>
                <a:spcPct val="100000"/>
              </a:lnSpc>
              <a:spcBef>
                <a:spcPts val="1400"/>
              </a:spcBef>
            </a:pPr>
            <a:r>
              <a:rPr lang="en-US" sz="2200" dirty="0">
                <a:solidFill>
                  <a:schemeClr val="accent3">
                    <a:lumMod val="25000"/>
                  </a:schemeClr>
                </a:solidFill>
                <a:latin typeface="Abadi"/>
                <a:cs typeface="Calibri" panose="020F0502020204030204"/>
              </a:rPr>
              <a:t>The best performing classification model was found</a:t>
            </a:r>
          </a:p>
          <a:p>
            <a:pPr>
              <a:lnSpc>
                <a:spcPct val="100000"/>
              </a:lnSpc>
              <a:spcBef>
                <a:spcPts val="1400"/>
              </a:spcBef>
            </a:pPr>
            <a:r>
              <a:rPr lang="en-US" sz="2200" dirty="0">
                <a:solidFill>
                  <a:schemeClr val="accent3">
                    <a:lumMod val="25000"/>
                  </a:schemeClr>
                </a:solidFill>
                <a:latin typeface="Abadi"/>
                <a:cs typeface="Calibri" panose="020F0502020204030204"/>
              </a:rPr>
              <a:t>The link to the notebook is: </a:t>
            </a:r>
          </a:p>
          <a:p>
            <a:pPr marL="0" indent="0">
              <a:lnSpc>
                <a:spcPct val="100000"/>
              </a:lnSpc>
              <a:spcBef>
                <a:spcPts val="1400"/>
              </a:spcBef>
              <a:buNone/>
            </a:pPr>
            <a:r>
              <a:rPr lang="en-US" sz="2200" dirty="0">
                <a:solidFill>
                  <a:srgbClr val="0948CB"/>
                </a:solidFill>
                <a:latin typeface="Abadi"/>
                <a:ea typeface="+mn-lt"/>
                <a:cs typeface="+mn-lt"/>
              </a:rPr>
              <a:t>https://github.com/Believened/IBM_Capstone_Project/blob/main/SpaceX_Machine_Learning_Prediction_Part_5.jupyterlite.ipynb</a:t>
            </a:r>
            <a:endParaRPr lang="en-US" dirty="0">
              <a:solidFill>
                <a:srgbClr val="0948CB"/>
              </a:solidFill>
              <a:latin typeface="Abadi"/>
            </a:endParaRPr>
          </a:p>
          <a:p>
            <a:pPr>
              <a:lnSpc>
                <a:spcPct val="100000"/>
              </a:lnSpc>
              <a:spcBef>
                <a:spcPts val="1400"/>
              </a:spcBef>
            </a:pPr>
            <a:endParaRPr lang="en-US" sz="2200" dirty="0">
              <a:solidFill>
                <a:srgbClr val="292929"/>
              </a:solidFill>
              <a:latin typeface="Abadi"/>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14923" cy="1184394"/>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From the plot below, we find that the higher the flight amount on a launch site, the greater the success rate at the launch site</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6" descr="Chart, scatter chart&#10;&#10;Description automatically generated">
            <a:extLst>
              <a:ext uri="{FF2B5EF4-FFF2-40B4-BE49-F238E27FC236}">
                <a16:creationId xmlns:a16="http://schemas.microsoft.com/office/drawing/2014/main" id="{C6368F7A-FBC0-A454-AA29-CF2B4DE527BD}"/>
              </a:ext>
            </a:extLst>
          </p:cNvPr>
          <p:cNvPicPr>
            <a:picLocks noChangeAspect="1"/>
          </p:cNvPicPr>
          <p:nvPr/>
        </p:nvPicPr>
        <p:blipFill>
          <a:blip r:embed="rId3"/>
          <a:stretch>
            <a:fillRect/>
          </a:stretch>
        </p:blipFill>
        <p:spPr>
          <a:xfrm>
            <a:off x="937146" y="3433671"/>
            <a:ext cx="10329079" cy="20946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7281" cy="1070663"/>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From the visualizations, insights was drawn for launch site CCAFS SLC 40, the higher the payload mass, the higher the success rate.</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7" descr="Chart, scatter chart&#10;&#10;Description automatically generated">
            <a:extLst>
              <a:ext uri="{FF2B5EF4-FFF2-40B4-BE49-F238E27FC236}">
                <a16:creationId xmlns:a16="http://schemas.microsoft.com/office/drawing/2014/main" id="{4C7356C1-FA59-B6D2-DAF1-15E8BDB5A7C9}"/>
              </a:ext>
            </a:extLst>
          </p:cNvPr>
          <p:cNvPicPr>
            <a:picLocks noChangeAspect="1"/>
          </p:cNvPicPr>
          <p:nvPr/>
        </p:nvPicPr>
        <p:blipFill>
          <a:blip r:embed="rId3"/>
          <a:stretch>
            <a:fillRect/>
          </a:stretch>
        </p:blipFill>
        <p:spPr>
          <a:xfrm>
            <a:off x="937146" y="3429722"/>
            <a:ext cx="10329080" cy="219356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plot, we can see that ES-L1, GEO, HEO, SSO, and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0168E0DE-2A41-32F2-67E3-91B5D527C89C}"/>
              </a:ext>
            </a:extLst>
          </p:cNvPr>
          <p:cNvPicPr>
            <a:picLocks noChangeAspect="1"/>
          </p:cNvPicPr>
          <p:nvPr/>
        </p:nvPicPr>
        <p:blipFill>
          <a:blip r:embed="rId3"/>
          <a:stretch>
            <a:fillRect/>
          </a:stretch>
        </p:blipFill>
        <p:spPr>
          <a:xfrm>
            <a:off x="4690281" y="1768007"/>
            <a:ext cx="6746542" cy="395888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26204"/>
            <a:ext cx="10619640" cy="143460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below shows the Flight Number against the orbit type, We observe that in the LEO orbit, success is related to the number of flights whereas in the GTO orbit, there is no relationship between flight number and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4D52D9B4-63C5-6746-AAB0-D8E715A636A5}"/>
              </a:ext>
            </a:extLst>
          </p:cNvPr>
          <p:cNvPicPr>
            <a:picLocks noChangeAspect="1"/>
          </p:cNvPicPr>
          <p:nvPr/>
        </p:nvPicPr>
        <p:blipFill>
          <a:blip r:embed="rId3"/>
          <a:stretch>
            <a:fillRect/>
          </a:stretch>
        </p:blipFill>
        <p:spPr>
          <a:xfrm>
            <a:off x="1016759" y="3360877"/>
            <a:ext cx="10306333" cy="22402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426297" cy="1252634"/>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We can observe that with heavy pay loads the successful landing are more for PO, ISS and LEO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48DDDA1D-5C08-56E0-FFEC-54C625AB5588}"/>
              </a:ext>
            </a:extLst>
          </p:cNvPr>
          <p:cNvPicPr>
            <a:picLocks noChangeAspect="1"/>
          </p:cNvPicPr>
          <p:nvPr/>
        </p:nvPicPr>
        <p:blipFill>
          <a:blip r:embed="rId3"/>
          <a:stretch>
            <a:fillRect/>
          </a:stretch>
        </p:blipFill>
        <p:spPr>
          <a:xfrm>
            <a:off x="766550" y="3433981"/>
            <a:ext cx="10499678" cy="221917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217607"/>
            <a:ext cx="3727522" cy="1957768"/>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From the visualization, it can be seen that the success rate kept on increasing from 2013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10;&#10;Description automatically generated">
            <a:extLst>
              <a:ext uri="{FF2B5EF4-FFF2-40B4-BE49-F238E27FC236}">
                <a16:creationId xmlns:a16="http://schemas.microsoft.com/office/drawing/2014/main" id="{0209517F-35C1-07A9-C95E-17979D9ECE2E}"/>
              </a:ext>
            </a:extLst>
          </p:cNvPr>
          <p:cNvPicPr>
            <a:picLocks noChangeAspect="1"/>
          </p:cNvPicPr>
          <p:nvPr/>
        </p:nvPicPr>
        <p:blipFill>
          <a:blip r:embed="rId3"/>
          <a:stretch>
            <a:fillRect/>
          </a:stretch>
        </p:blipFill>
        <p:spPr>
          <a:xfrm>
            <a:off x="5065595" y="1969285"/>
            <a:ext cx="6064154" cy="380653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07589" cy="1303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t>
            </a:r>
            <a:r>
              <a:rPr lang="en-US" sz="2200" b="1" dirty="0">
                <a:solidFill>
                  <a:schemeClr val="accent3">
                    <a:lumMod val="25000"/>
                  </a:schemeClr>
                </a:solidFill>
                <a:latin typeface="Abadi"/>
              </a:rPr>
              <a:t>DISTINCT</a:t>
            </a:r>
            <a:r>
              <a:rPr lang="en-US" sz="2200" dirty="0">
                <a:solidFill>
                  <a:schemeClr val="accent3">
                    <a:lumMod val="25000"/>
                  </a:schemeClr>
                </a:solidFill>
                <a:latin typeface="Abadi"/>
              </a:rPr>
              <a:t> keyword was used to display the unique launch sites from the Space X data which was loaded into the table </a:t>
            </a:r>
            <a:r>
              <a:rPr lang="en-US" sz="2200" b="1" dirty="0">
                <a:solidFill>
                  <a:schemeClr val="accent3">
                    <a:lumMod val="25000"/>
                  </a:schemeClr>
                </a:solidFill>
                <a:latin typeface="Abadi"/>
              </a:rPr>
              <a:t>SPACEXTBL </a:t>
            </a:r>
            <a:r>
              <a:rPr lang="en-US" sz="2200" dirty="0">
                <a:solidFill>
                  <a:schemeClr val="accent3">
                    <a:lumMod val="25000"/>
                  </a:schemeClr>
                </a:solidFill>
                <a:latin typeface="Abadi"/>
              </a:rPr>
              <a:t>as seen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6" descr="A screenshot of a computer&#10;&#10;Description automatically generated">
            <a:extLst>
              <a:ext uri="{FF2B5EF4-FFF2-40B4-BE49-F238E27FC236}">
                <a16:creationId xmlns:a16="http://schemas.microsoft.com/office/drawing/2014/main" id="{560E4259-CD63-487A-3079-E7C148F257A6}"/>
              </a:ext>
            </a:extLst>
          </p:cNvPr>
          <p:cNvPicPr>
            <a:picLocks noChangeAspect="1"/>
          </p:cNvPicPr>
          <p:nvPr/>
        </p:nvPicPr>
        <p:blipFill>
          <a:blip r:embed="rId3"/>
          <a:stretch>
            <a:fillRect/>
          </a:stretch>
        </p:blipFill>
        <p:spPr>
          <a:xfrm>
            <a:off x="1710520" y="3247785"/>
            <a:ext cx="8486632" cy="26598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78186" cy="113274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used the LIMIT and LIKE keyword to display 5 records where launch sites began with `CCA`</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F23D581D-7ED1-907F-8818-6AFB38FF6A30}"/>
              </a:ext>
            </a:extLst>
          </p:cNvPr>
          <p:cNvPicPr>
            <a:picLocks noChangeAspect="1"/>
          </p:cNvPicPr>
          <p:nvPr/>
        </p:nvPicPr>
        <p:blipFill>
          <a:blip r:embed="rId3"/>
          <a:stretch>
            <a:fillRect/>
          </a:stretch>
        </p:blipFill>
        <p:spPr>
          <a:xfrm>
            <a:off x="1710521" y="2945108"/>
            <a:ext cx="8805079" cy="312867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07588" cy="10531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mass carried by boosters from NASA was calculated to be </a:t>
            </a:r>
            <a:r>
              <a:rPr lang="en-US" sz="2200" b="1" dirty="0">
                <a:solidFill>
                  <a:schemeClr val="accent3">
                    <a:lumMod val="25000"/>
                  </a:schemeClr>
                </a:solidFill>
                <a:latin typeface="Abadi"/>
              </a:rPr>
              <a:t>45596 </a:t>
            </a:r>
            <a:r>
              <a:rPr lang="en-US" sz="2200" dirty="0">
                <a:solidFill>
                  <a:schemeClr val="accent3">
                    <a:lumMod val="25000"/>
                  </a:schemeClr>
                </a:solidFill>
                <a:latin typeface="Abadi"/>
              </a:rPr>
              <a:t>using the query below;</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 email&#10;&#10;Description automatically generated">
            <a:extLst>
              <a:ext uri="{FF2B5EF4-FFF2-40B4-BE49-F238E27FC236}">
                <a16:creationId xmlns:a16="http://schemas.microsoft.com/office/drawing/2014/main" id="{05D34540-6AEB-3558-4480-E61199D82C74}"/>
              </a:ext>
            </a:extLst>
          </p:cNvPr>
          <p:cNvPicPr>
            <a:picLocks noChangeAspect="1"/>
          </p:cNvPicPr>
          <p:nvPr/>
        </p:nvPicPr>
        <p:blipFill>
          <a:blip r:embed="rId3"/>
          <a:stretch>
            <a:fillRect/>
          </a:stretch>
        </p:blipFill>
        <p:spPr>
          <a:xfrm>
            <a:off x="1221475" y="3425025"/>
            <a:ext cx="9282751" cy="22598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7E660-CB78-6A56-9F32-2BD1429BBE33}"/>
              </a:ext>
            </a:extLst>
          </p:cNvPr>
          <p:cNvSpPr>
            <a:spLocks noGrp="1"/>
          </p:cNvSpPr>
          <p:nvPr>
            <p:ph type="title"/>
          </p:nvPr>
        </p:nvSpPr>
        <p:spPr>
          <a:xfrm>
            <a:off x="838200" y="365125"/>
            <a:ext cx="11040093" cy="1295875"/>
          </a:xfrm>
        </p:spPr>
        <p:txBody>
          <a:bodyPr lIns="91440" tIns="45720" rIns="91440" bIns="45720" anchor="t"/>
          <a:lstStyle/>
          <a:p>
            <a:r>
              <a:rPr lang="en-GB" sz="3700" dirty="0">
                <a:solidFill>
                  <a:srgbClr val="0948CB"/>
                </a:solidFill>
                <a:latin typeface="Abadi"/>
                <a:cs typeface="Calibri Light"/>
              </a:rPr>
              <a:t>Average Payload Mass by F9 V1.1</a:t>
            </a:r>
            <a:endParaRPr lang="en-GB" sz="3700">
              <a:solidFill>
                <a:srgbClr val="0948CB"/>
              </a:solidFill>
              <a:latin typeface="Abadi"/>
              <a:cs typeface="Calibri Light"/>
            </a:endParaRPr>
          </a:p>
        </p:txBody>
      </p:sp>
      <p:sp>
        <p:nvSpPr>
          <p:cNvPr id="3" name="Content Placeholder 2">
            <a:extLst>
              <a:ext uri="{FF2B5EF4-FFF2-40B4-BE49-F238E27FC236}">
                <a16:creationId xmlns:a16="http://schemas.microsoft.com/office/drawing/2014/main" id="{D0CD5B28-8B54-C231-1C8F-A2EBCB661FB2}"/>
              </a:ext>
            </a:extLst>
          </p:cNvPr>
          <p:cNvSpPr>
            <a:spLocks noGrp="1"/>
          </p:cNvSpPr>
          <p:nvPr>
            <p:ph idx="1"/>
          </p:nvPr>
        </p:nvSpPr>
        <p:spPr>
          <a:xfrm>
            <a:off x="838200" y="1825625"/>
            <a:ext cx="10515600" cy="1402300"/>
          </a:xfrm>
        </p:spPr>
        <p:txBody>
          <a:bodyPr lIns="91440" tIns="45720" rIns="91440" bIns="45720" anchor="t"/>
          <a:lstStyle/>
          <a:p>
            <a:pPr marL="0" indent="0">
              <a:buNone/>
            </a:pPr>
            <a:r>
              <a:rPr lang="en-GB" sz="2200" dirty="0">
                <a:cs typeface="Calibri" panose="020F0502020204030204"/>
              </a:rPr>
              <a:t>The average payload mass carried by booster version  F9 v1.1 was calculated using the query below</a:t>
            </a:r>
          </a:p>
        </p:txBody>
      </p:sp>
      <p:pic>
        <p:nvPicPr>
          <p:cNvPr id="4" name="Picture 4" descr="A screenshot of a computer&#10;&#10;Description automatically generated">
            <a:extLst>
              <a:ext uri="{FF2B5EF4-FFF2-40B4-BE49-F238E27FC236}">
                <a16:creationId xmlns:a16="http://schemas.microsoft.com/office/drawing/2014/main" id="{8D2C7716-3B3C-1E19-C7EF-09B8CBDFC651}"/>
              </a:ext>
            </a:extLst>
          </p:cNvPr>
          <p:cNvPicPr>
            <a:picLocks noChangeAspect="1"/>
          </p:cNvPicPr>
          <p:nvPr/>
        </p:nvPicPr>
        <p:blipFill>
          <a:blip r:embed="rId2"/>
          <a:stretch>
            <a:fillRect/>
          </a:stretch>
        </p:blipFill>
        <p:spPr>
          <a:xfrm>
            <a:off x="1494280" y="3433075"/>
            <a:ext cx="8826909" cy="2064283"/>
          </a:xfrm>
          <a:prstGeom prst="rect">
            <a:avLst/>
          </a:prstGeom>
        </p:spPr>
      </p:pic>
    </p:spTree>
    <p:extLst>
      <p:ext uri="{BB962C8B-B14F-4D97-AF65-F5344CB8AC3E}">
        <p14:creationId xmlns:p14="http://schemas.microsoft.com/office/powerpoint/2010/main" val="3376113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07588" cy="100837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 of the first successful landing outcome on ground pad was also inquired</a:t>
            </a:r>
            <a:endParaRPr lang="en-US" dirty="0">
              <a:solidFill>
                <a:schemeClr val="accent3">
                  <a:lumMod val="25000"/>
                </a:schemeClr>
              </a:solidFill>
              <a:cs typeface="Calibri" panose="020F0502020204030204"/>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A screenshot of a computer&#10;&#10;Description automatically generated">
            <a:extLst>
              <a:ext uri="{FF2B5EF4-FFF2-40B4-BE49-F238E27FC236}">
                <a16:creationId xmlns:a16="http://schemas.microsoft.com/office/drawing/2014/main" id="{69013670-7956-8F7B-5115-CC18F10C13BA}"/>
              </a:ext>
            </a:extLst>
          </p:cNvPr>
          <p:cNvPicPr>
            <a:picLocks noChangeAspect="1"/>
          </p:cNvPicPr>
          <p:nvPr/>
        </p:nvPicPr>
        <p:blipFill>
          <a:blip r:embed="rId3"/>
          <a:stretch>
            <a:fillRect/>
          </a:stretch>
        </p:blipFill>
        <p:spPr>
          <a:xfrm>
            <a:off x="1209368" y="2839308"/>
            <a:ext cx="9490587" cy="22117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49492" cy="13525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was listed using the Keyword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 email&#10;&#10;Description automatically generated">
            <a:extLst>
              <a:ext uri="{FF2B5EF4-FFF2-40B4-BE49-F238E27FC236}">
                <a16:creationId xmlns:a16="http://schemas.microsoft.com/office/drawing/2014/main" id="{7BD3647A-86D9-5FDC-3912-29FBCA5902E4}"/>
              </a:ext>
            </a:extLst>
          </p:cNvPr>
          <p:cNvPicPr>
            <a:picLocks noChangeAspect="1"/>
          </p:cNvPicPr>
          <p:nvPr/>
        </p:nvPicPr>
        <p:blipFill>
          <a:blip r:embed="rId3"/>
          <a:stretch>
            <a:fillRect/>
          </a:stretch>
        </p:blipFill>
        <p:spPr>
          <a:xfrm>
            <a:off x="2057400" y="3181073"/>
            <a:ext cx="6983361" cy="23148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91708" y="1447959"/>
            <a:ext cx="7214329" cy="5196271"/>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a:cs typeface="Times New Roman"/>
              </a:rPr>
              <a:t>Summary of methodologies</a:t>
            </a:r>
          </a:p>
          <a:p>
            <a:pPr marL="0" indent="0">
              <a:lnSpc>
                <a:spcPct val="100000"/>
              </a:lnSpc>
              <a:spcBef>
                <a:spcPts val="1400"/>
              </a:spcBef>
              <a:buNone/>
            </a:pPr>
            <a:r>
              <a:rPr lang="en-US" sz="2200" dirty="0">
                <a:solidFill>
                  <a:schemeClr val="accent3">
                    <a:lumMod val="25000"/>
                  </a:schemeClr>
                </a:solidFill>
                <a:latin typeface="Abadi"/>
                <a:cs typeface="Times New Roman"/>
              </a:rPr>
              <a:t>    - Data Collection through API</a:t>
            </a:r>
          </a:p>
          <a:p>
            <a:pPr marL="0" indent="0">
              <a:lnSpc>
                <a:spcPct val="100000"/>
              </a:lnSpc>
              <a:spcBef>
                <a:spcPts val="1400"/>
              </a:spcBef>
              <a:buNone/>
            </a:pPr>
            <a:r>
              <a:rPr lang="en-US" sz="2200" dirty="0">
                <a:solidFill>
                  <a:schemeClr val="accent3">
                    <a:lumMod val="25000"/>
                  </a:schemeClr>
                </a:solidFill>
                <a:latin typeface="Abadi"/>
                <a:cs typeface="Times New Roman"/>
              </a:rPr>
              <a:t>    - Data Collection with Web Scrapping</a:t>
            </a:r>
          </a:p>
          <a:p>
            <a:pPr marL="0" indent="0">
              <a:lnSpc>
                <a:spcPct val="100000"/>
              </a:lnSpc>
              <a:spcBef>
                <a:spcPts val="1400"/>
              </a:spcBef>
              <a:buNone/>
            </a:pPr>
            <a:r>
              <a:rPr lang="en-US" sz="2200" dirty="0">
                <a:solidFill>
                  <a:schemeClr val="accent3">
                    <a:lumMod val="25000"/>
                  </a:schemeClr>
                </a:solidFill>
                <a:latin typeface="Abadi"/>
                <a:cs typeface="Times New Roman"/>
              </a:rPr>
              <a:t>    - Data Wrangling</a:t>
            </a:r>
          </a:p>
          <a:p>
            <a:pPr marL="0" indent="0">
              <a:lnSpc>
                <a:spcPct val="100000"/>
              </a:lnSpc>
              <a:spcBef>
                <a:spcPts val="1400"/>
              </a:spcBef>
              <a:buNone/>
            </a:pPr>
            <a:r>
              <a:rPr lang="en-US" sz="2200" dirty="0">
                <a:solidFill>
                  <a:schemeClr val="accent3">
                    <a:lumMod val="25000"/>
                  </a:schemeClr>
                </a:solidFill>
                <a:latin typeface="Abadi"/>
                <a:cs typeface="Times New Roman"/>
              </a:rPr>
              <a:t>    - Exploratory Data Analysis with SQL</a:t>
            </a:r>
          </a:p>
          <a:p>
            <a:pPr marL="0" indent="0">
              <a:lnSpc>
                <a:spcPct val="100000"/>
              </a:lnSpc>
              <a:spcBef>
                <a:spcPts val="1400"/>
              </a:spcBef>
              <a:buNone/>
            </a:pPr>
            <a:r>
              <a:rPr lang="en-US" sz="2200" dirty="0">
                <a:solidFill>
                  <a:schemeClr val="accent3">
                    <a:lumMod val="25000"/>
                  </a:schemeClr>
                </a:solidFill>
                <a:latin typeface="Abadi"/>
                <a:cs typeface="Times New Roman"/>
              </a:rPr>
              <a:t>    - Exploratory Data Analysis with Data Visualization</a:t>
            </a:r>
          </a:p>
          <a:p>
            <a:pPr marL="0" indent="0">
              <a:lnSpc>
                <a:spcPct val="100000"/>
              </a:lnSpc>
              <a:spcBef>
                <a:spcPts val="1400"/>
              </a:spcBef>
              <a:buNone/>
            </a:pPr>
            <a:r>
              <a:rPr lang="en-US" sz="2200" dirty="0">
                <a:solidFill>
                  <a:schemeClr val="accent3">
                    <a:lumMod val="25000"/>
                  </a:schemeClr>
                </a:solidFill>
                <a:latin typeface="Abadi"/>
                <a:cs typeface="Times New Roman"/>
              </a:rPr>
              <a:t>    - Interactive Visual Analytics with Folium</a:t>
            </a:r>
          </a:p>
          <a:p>
            <a:pPr marL="0" indent="0">
              <a:lnSpc>
                <a:spcPct val="100000"/>
              </a:lnSpc>
              <a:spcBef>
                <a:spcPts val="1400"/>
              </a:spcBef>
              <a:buNone/>
            </a:pPr>
            <a:r>
              <a:rPr lang="en-US" sz="2200" dirty="0">
                <a:solidFill>
                  <a:schemeClr val="accent3">
                    <a:lumMod val="25000"/>
                  </a:schemeClr>
                </a:solidFill>
                <a:latin typeface="Abadi"/>
                <a:cs typeface="Times New Roman"/>
              </a:rPr>
              <a:t>    - Machine Learning Prediction</a:t>
            </a:r>
          </a:p>
          <a:p>
            <a:pPr marL="0" indent="0">
              <a:lnSpc>
                <a:spcPct val="100000"/>
              </a:lnSpc>
              <a:spcBef>
                <a:spcPts val="1400"/>
              </a:spcBef>
              <a:buNone/>
            </a:pPr>
            <a:endParaRPr lang="en-US" sz="2200" dirty="0">
              <a:solidFill>
                <a:schemeClr val="accent3">
                  <a:lumMod val="25000"/>
                </a:schemeClr>
              </a:solidFill>
              <a:latin typeface="Abadi"/>
              <a:cs typeface="Times New Roman"/>
            </a:endParaRPr>
          </a:p>
          <a:p>
            <a:pPr>
              <a:lnSpc>
                <a:spcPct val="100000"/>
              </a:lnSpc>
              <a:spcBef>
                <a:spcPts val="1400"/>
              </a:spcBef>
            </a:pPr>
            <a:r>
              <a:rPr lang="en-US" sz="2200" b="1" dirty="0">
                <a:solidFill>
                  <a:schemeClr val="accent3">
                    <a:lumMod val="25000"/>
                  </a:schemeClr>
                </a:solidFill>
                <a:latin typeface="Abadi"/>
                <a:cs typeface="Times New Roman"/>
              </a:rPr>
              <a:t>Summary of all results</a:t>
            </a:r>
          </a:p>
          <a:p>
            <a:pPr marL="0" indent="0">
              <a:lnSpc>
                <a:spcPct val="100000"/>
              </a:lnSpc>
              <a:spcBef>
                <a:spcPts val="1400"/>
              </a:spcBef>
              <a:buNone/>
            </a:pPr>
            <a:r>
              <a:rPr lang="en-US" sz="2200" dirty="0">
                <a:solidFill>
                  <a:schemeClr val="accent3">
                    <a:lumMod val="25000"/>
                  </a:schemeClr>
                </a:solidFill>
                <a:latin typeface="Abadi"/>
                <a:cs typeface="Times New Roman"/>
              </a:rPr>
              <a:t>    - Exploratory Data Analysis Results</a:t>
            </a:r>
          </a:p>
          <a:p>
            <a:pPr marL="0" indent="0">
              <a:lnSpc>
                <a:spcPct val="100000"/>
              </a:lnSpc>
              <a:spcBef>
                <a:spcPts val="1400"/>
              </a:spcBef>
              <a:buNone/>
            </a:pPr>
            <a:r>
              <a:rPr lang="en-US" sz="2200" dirty="0">
                <a:solidFill>
                  <a:schemeClr val="accent3">
                    <a:lumMod val="25000"/>
                  </a:schemeClr>
                </a:solidFill>
                <a:latin typeface="Abadi"/>
                <a:cs typeface="Times New Roman"/>
              </a:rPr>
              <a:t>    - Interactive Analytics in Screenshots</a:t>
            </a:r>
          </a:p>
          <a:p>
            <a:pPr marL="0" indent="0">
              <a:lnSpc>
                <a:spcPct val="100000"/>
              </a:lnSpc>
              <a:spcBef>
                <a:spcPts val="1400"/>
              </a:spcBef>
              <a:buNone/>
            </a:pPr>
            <a:r>
              <a:rPr lang="en-US" sz="2200" dirty="0">
                <a:solidFill>
                  <a:schemeClr val="accent3">
                    <a:lumMod val="25000"/>
                  </a:schemeClr>
                </a:solidFill>
                <a:latin typeface="Abadi"/>
                <a:cs typeface="Times New Roman"/>
              </a:rPr>
              <a:t>    - Predictive Analytics Results</a:t>
            </a:r>
            <a:endParaRPr lang="en-US" sz="2200">
              <a:solidFill>
                <a:schemeClr val="accent3">
                  <a:lumMod val="25000"/>
                </a:schemeClr>
              </a:solidFill>
              <a:latin typeface="Abadi"/>
              <a:cs typeface="Times New Roman"/>
            </a:endParaRPr>
          </a:p>
          <a:p>
            <a:pPr>
              <a:lnSpc>
                <a:spcPct val="100000"/>
              </a:lnSpc>
              <a:spcBef>
                <a:spcPts val="1400"/>
              </a:spcBef>
            </a:pPr>
            <a:endParaRPr lang="en-US" sz="2200" dirty="0">
              <a:solidFill>
                <a:schemeClr val="accent3">
                  <a:lumMod val="25000"/>
                </a:schemeClr>
              </a:solidFill>
              <a:latin typeface="Times New Roman"/>
              <a:cs typeface="Times New Roman"/>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46137" cy="92233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Calculating the total number of successful and failure mission outcomes; </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application&#10;&#10;Description automatically generated">
            <a:extLst>
              <a:ext uri="{FF2B5EF4-FFF2-40B4-BE49-F238E27FC236}">
                <a16:creationId xmlns:a16="http://schemas.microsoft.com/office/drawing/2014/main" id="{A664E12D-04BC-1252-73F1-BDE1B0422AEF}"/>
              </a:ext>
            </a:extLst>
          </p:cNvPr>
          <p:cNvPicPr>
            <a:picLocks noChangeAspect="1"/>
          </p:cNvPicPr>
          <p:nvPr/>
        </p:nvPicPr>
        <p:blipFill>
          <a:blip r:embed="rId3"/>
          <a:stretch>
            <a:fillRect/>
          </a:stretch>
        </p:blipFill>
        <p:spPr>
          <a:xfrm>
            <a:off x="1774724" y="2751988"/>
            <a:ext cx="8630264" cy="24724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60104" cy="8363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below enabled us to list the names of the booster which have carried the maximum payload mass using a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6" descr="Graphical user interface, text, application, email&#10;&#10;Description automatically generated">
            <a:extLst>
              <a:ext uri="{FF2B5EF4-FFF2-40B4-BE49-F238E27FC236}">
                <a16:creationId xmlns:a16="http://schemas.microsoft.com/office/drawing/2014/main" id="{E12F4768-5B52-3DBB-A5DB-469ED4E90BFA}"/>
              </a:ext>
            </a:extLst>
          </p:cNvPr>
          <p:cNvPicPr>
            <a:picLocks noChangeAspect="1"/>
          </p:cNvPicPr>
          <p:nvPr/>
        </p:nvPicPr>
        <p:blipFill>
          <a:blip r:embed="rId3"/>
          <a:stretch>
            <a:fillRect/>
          </a:stretch>
        </p:blipFill>
        <p:spPr>
          <a:xfrm>
            <a:off x="2462981" y="2605514"/>
            <a:ext cx="5987846" cy="330616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18201" cy="11066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using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a:t>
            </a:r>
            <a:r>
              <a:rPr lang="en-US" sz="2200" b="1" dirty="0">
                <a:solidFill>
                  <a:schemeClr val="accent3">
                    <a:lumMod val="25000"/>
                  </a:schemeClr>
                </a:solidFill>
                <a:latin typeface="Abadi"/>
              </a:rPr>
              <a:t>LIKE </a:t>
            </a:r>
            <a:r>
              <a:rPr lang="en-US" sz="2200" dirty="0">
                <a:solidFill>
                  <a:schemeClr val="accent3">
                    <a:lumMod val="25000"/>
                  </a:schemeClr>
                </a:solidFill>
                <a:latin typeface="Abadi"/>
              </a:rPr>
              <a:t>and </a:t>
            </a:r>
            <a:r>
              <a:rPr lang="en-US" sz="2200" b="1" dirty="0">
                <a:solidFill>
                  <a:schemeClr val="accent3">
                    <a:lumMod val="25000"/>
                  </a:schemeClr>
                </a:solidFill>
                <a:latin typeface="Abadi"/>
              </a:rPr>
              <a:t>SUBSTR</a:t>
            </a:r>
            <a:r>
              <a:rPr lang="en-US" sz="2200" dirty="0">
                <a:solidFill>
                  <a:schemeClr val="accent3">
                    <a:lumMod val="25000"/>
                  </a:schemeClr>
                </a:solidFill>
                <a:latin typeface="Abadi"/>
              </a:rPr>
              <a:t> clause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3AF8795A-2D64-EC09-9CB3-9A38622940C4}"/>
              </a:ext>
            </a:extLst>
          </p:cNvPr>
          <p:cNvPicPr>
            <a:picLocks noChangeAspect="1"/>
          </p:cNvPicPr>
          <p:nvPr/>
        </p:nvPicPr>
        <p:blipFill>
          <a:blip r:embed="rId3"/>
          <a:stretch>
            <a:fillRect/>
          </a:stretch>
        </p:blipFill>
        <p:spPr>
          <a:xfrm>
            <a:off x="1135626" y="3046167"/>
            <a:ext cx="9379974" cy="235111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07588" cy="1438532"/>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and it was ranked in descending order using keywords </a:t>
            </a:r>
            <a:r>
              <a:rPr lang="en-US" sz="2200" b="1" dirty="0">
                <a:solidFill>
                  <a:schemeClr val="accent3">
                    <a:lumMod val="25000"/>
                  </a:schemeClr>
                </a:solidFill>
                <a:latin typeface="Abadi"/>
              </a:rPr>
              <a:t>ORDER BY DESC</a:t>
            </a:r>
            <a:r>
              <a:rPr lang="en-US" sz="2200" dirty="0">
                <a:solidFill>
                  <a:schemeClr val="accent3">
                    <a:lumMod val="25000"/>
                  </a:schemeClr>
                </a:solidFill>
                <a:latin typeface="Abadi"/>
              </a:rPr>
              <a:t>. The </a:t>
            </a:r>
            <a:r>
              <a:rPr lang="en-US" sz="2200" b="1" dirty="0">
                <a:solidFill>
                  <a:schemeClr val="accent3">
                    <a:lumMod val="25000"/>
                  </a:schemeClr>
                </a:solidFill>
                <a:latin typeface="Abadi"/>
              </a:rPr>
              <a:t>GROUP BY</a:t>
            </a:r>
            <a:r>
              <a:rPr lang="en-US" sz="2200" dirty="0">
                <a:solidFill>
                  <a:schemeClr val="accent3">
                    <a:lumMod val="25000"/>
                  </a:schemeClr>
                </a:solidFill>
                <a:latin typeface="Abadi"/>
              </a:rPr>
              <a:t> was used to group the landing outcomes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48C6E4D2-B09D-FE29-B9E5-D02D589DB3BF}"/>
              </a:ext>
            </a:extLst>
          </p:cNvPr>
          <p:cNvPicPr>
            <a:picLocks noChangeAspect="1"/>
          </p:cNvPicPr>
          <p:nvPr/>
        </p:nvPicPr>
        <p:blipFill>
          <a:blip r:embed="rId3"/>
          <a:stretch>
            <a:fillRect/>
          </a:stretch>
        </p:blipFill>
        <p:spPr>
          <a:xfrm>
            <a:off x="1492045" y="3265318"/>
            <a:ext cx="6749845" cy="30681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9490" y="1409989"/>
            <a:ext cx="9903927" cy="7986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visual below we can observe that the launch sites are in the United States of America coast; Florida and California</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displaying all Launch Sites</a:t>
            </a:r>
          </a:p>
        </p:txBody>
      </p:sp>
      <p:pic>
        <p:nvPicPr>
          <p:cNvPr id="4" name="Picture 5" descr="Map&#10;&#10;Description automatically generated">
            <a:extLst>
              <a:ext uri="{FF2B5EF4-FFF2-40B4-BE49-F238E27FC236}">
                <a16:creationId xmlns:a16="http://schemas.microsoft.com/office/drawing/2014/main" id="{43583BFE-6077-5E98-3045-ED78EEBFE49F}"/>
              </a:ext>
            </a:extLst>
          </p:cNvPr>
          <p:cNvPicPr>
            <a:picLocks noChangeAspect="1"/>
          </p:cNvPicPr>
          <p:nvPr/>
        </p:nvPicPr>
        <p:blipFill>
          <a:blip r:embed="rId3"/>
          <a:stretch>
            <a:fillRect/>
          </a:stretch>
        </p:blipFill>
        <p:spPr>
          <a:xfrm>
            <a:off x="1546953" y="2392757"/>
            <a:ext cx="7721419" cy="38729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shown with colored Markers </a:t>
            </a:r>
          </a:p>
        </p:txBody>
      </p:sp>
      <p:pic>
        <p:nvPicPr>
          <p:cNvPr id="4" name="Picture 5" descr="Diagram&#10;&#10;Description automatically generated">
            <a:extLst>
              <a:ext uri="{FF2B5EF4-FFF2-40B4-BE49-F238E27FC236}">
                <a16:creationId xmlns:a16="http://schemas.microsoft.com/office/drawing/2014/main" id="{5AC2F7EF-1168-9BB6-7D08-EA493F555691}"/>
              </a:ext>
            </a:extLst>
          </p:cNvPr>
          <p:cNvPicPr>
            <a:picLocks noChangeAspect="1"/>
          </p:cNvPicPr>
          <p:nvPr/>
        </p:nvPicPr>
        <p:blipFill>
          <a:blip r:embed="rId3"/>
          <a:stretch>
            <a:fillRect/>
          </a:stretch>
        </p:blipFill>
        <p:spPr>
          <a:xfrm>
            <a:off x="1885336" y="1590630"/>
            <a:ext cx="7610167" cy="41806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Picture 3" descr="Diagram&#10;&#10;Description automatically generated">
            <a:extLst>
              <a:ext uri="{FF2B5EF4-FFF2-40B4-BE49-F238E27FC236}">
                <a16:creationId xmlns:a16="http://schemas.microsoft.com/office/drawing/2014/main" id="{CB820845-537C-EDD4-39A9-11EB101AC81F}"/>
              </a:ext>
            </a:extLst>
          </p:cNvPr>
          <p:cNvPicPr>
            <a:picLocks noGrp="1" noChangeAspect="1"/>
          </p:cNvPicPr>
          <p:nvPr>
            <p:ph idx="4294967295"/>
          </p:nvPr>
        </p:nvPicPr>
        <p:blipFill>
          <a:blip r:embed="rId3"/>
          <a:stretch>
            <a:fillRect/>
          </a:stretch>
        </p:blipFill>
        <p:spPr>
          <a:xfrm>
            <a:off x="942284" y="1555494"/>
            <a:ext cx="9199632" cy="4880180"/>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5203" y="1481496"/>
            <a:ext cx="10298653" cy="89775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from the Pie chart shown below that KSC LC-39A had the most successful launches from all launch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rate by each Launch Sites</a:t>
            </a:r>
          </a:p>
        </p:txBody>
      </p:sp>
      <p:pic>
        <p:nvPicPr>
          <p:cNvPr id="2" name="Picture 3" descr="Chart&#10;&#10;Description automatically generated">
            <a:extLst>
              <a:ext uri="{FF2B5EF4-FFF2-40B4-BE49-F238E27FC236}">
                <a16:creationId xmlns:a16="http://schemas.microsoft.com/office/drawing/2014/main" id="{ED78A691-DB11-842F-8BAD-832A47262FF8}"/>
              </a:ext>
            </a:extLst>
          </p:cNvPr>
          <p:cNvPicPr>
            <a:picLocks noChangeAspect="1"/>
          </p:cNvPicPr>
          <p:nvPr/>
        </p:nvPicPr>
        <p:blipFill>
          <a:blip r:embed="rId3"/>
          <a:stretch>
            <a:fillRect/>
          </a:stretch>
        </p:blipFill>
        <p:spPr>
          <a:xfrm>
            <a:off x="1049594" y="2457071"/>
            <a:ext cx="9625780" cy="377511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09923"/>
            <a:ext cx="10806813" cy="4164630"/>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a:rPr>
              <a:t>Project background and context</a:t>
            </a:r>
          </a:p>
          <a:p>
            <a:pPr marL="0" indent="0">
              <a:spcBef>
                <a:spcPts val="1400"/>
              </a:spcBef>
              <a:buNone/>
            </a:pPr>
            <a:r>
              <a:rPr lang="en-US" sz="2200" dirty="0">
                <a:solidFill>
                  <a:schemeClr val="accent3">
                    <a:lumMod val="25000"/>
                  </a:schemeClr>
                </a:solidFill>
                <a:latin typeface="Abadi"/>
              </a:rPr>
              <a:t>   Space X advertises Falcon9 rocket launches with cost of $62million. Other providers cost over $165 million each, this large variation is because Space X can reuse the first stage. Therefore if we can determine if the first stage will land, we can determine the cost of the launch. This information can be used if an alternate company wants to bid against Space X for a rocket launch. The aim of this project is to create a machine leaning pipeline if the first stage will land successfully. </a:t>
            </a:r>
          </a:p>
          <a:p>
            <a:pPr>
              <a:spcBef>
                <a:spcPts val="1400"/>
              </a:spcBef>
            </a:pPr>
            <a:r>
              <a:rPr lang="en-US" sz="2200" b="1" dirty="0">
                <a:solidFill>
                  <a:schemeClr val="accent3">
                    <a:lumMod val="25000"/>
                  </a:schemeClr>
                </a:solidFill>
                <a:latin typeface="Abadi"/>
              </a:rPr>
              <a:t>Problems you want to find answers</a:t>
            </a:r>
          </a:p>
          <a:p>
            <a:pPr marL="0" indent="0">
              <a:spcBef>
                <a:spcPts val="1400"/>
              </a:spcBef>
              <a:buNone/>
            </a:pPr>
            <a:r>
              <a:rPr lang="en-US" sz="2200" dirty="0">
                <a:solidFill>
                  <a:schemeClr val="accent3">
                    <a:lumMod val="25000"/>
                  </a:schemeClr>
                </a:solidFill>
                <a:latin typeface="Abadi"/>
              </a:rPr>
              <a:t>-  What factors determine if the rocket will land successfully</a:t>
            </a:r>
          </a:p>
          <a:p>
            <a:pPr marL="0" indent="0">
              <a:spcBef>
                <a:spcPts val="1400"/>
              </a:spcBef>
              <a:buNone/>
            </a:pPr>
            <a:r>
              <a:rPr lang="en-US" sz="2200" dirty="0">
                <a:solidFill>
                  <a:schemeClr val="accent3">
                    <a:lumMod val="25000"/>
                  </a:schemeClr>
                </a:solidFill>
                <a:latin typeface="Abadi"/>
              </a:rPr>
              <a:t>-  The interaction amongst various features that determine the success rate of a successful landing </a:t>
            </a:r>
          </a:p>
          <a:p>
            <a:pPr marL="0" indent="0">
              <a:spcBef>
                <a:spcPts val="1400"/>
              </a:spcBef>
              <a:buNone/>
            </a:pPr>
            <a:r>
              <a:rPr lang="en-US" sz="2200" dirty="0">
                <a:solidFill>
                  <a:schemeClr val="accent3">
                    <a:lumMod val="25000"/>
                  </a:schemeClr>
                </a:solidFill>
                <a:latin typeface="Abadi"/>
              </a:rPr>
              <a:t>-  What operating conditions needs to be in place to ensure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897" y="1604399"/>
            <a:ext cx="10514713" cy="56591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achieved a launch success rate of 76.9% and a failure rate of 23.1%</a:t>
            </a: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launch rate success ratio</a:t>
            </a:r>
          </a:p>
        </p:txBody>
      </p:sp>
      <p:pic>
        <p:nvPicPr>
          <p:cNvPr id="2" name="Picture 3" descr="Chart&#10;&#10;Description automatically generated">
            <a:extLst>
              <a:ext uri="{FF2B5EF4-FFF2-40B4-BE49-F238E27FC236}">
                <a16:creationId xmlns:a16="http://schemas.microsoft.com/office/drawing/2014/main" id="{61BAC18A-77C2-3670-25EF-AE207BACCB7A}"/>
              </a:ext>
            </a:extLst>
          </p:cNvPr>
          <p:cNvPicPr>
            <a:picLocks noChangeAspect="1"/>
          </p:cNvPicPr>
          <p:nvPr/>
        </p:nvPicPr>
        <p:blipFill>
          <a:blip r:embed="rId3"/>
          <a:stretch>
            <a:fillRect/>
          </a:stretch>
        </p:blipFill>
        <p:spPr>
          <a:xfrm>
            <a:off x="1750143" y="2451334"/>
            <a:ext cx="8249264" cy="356536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0850" y="1444625"/>
            <a:ext cx="10623597" cy="737984"/>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We can observe that the success of low weighted pay load is higher than that of heavy weighted pay load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and Launch outcome for all Sites with different Payload</a:t>
            </a:r>
          </a:p>
        </p:txBody>
      </p:sp>
      <p:pic>
        <p:nvPicPr>
          <p:cNvPr id="2" name="Picture 3" descr="A picture containing text&#10;&#10;Description automatically generated">
            <a:extLst>
              <a:ext uri="{FF2B5EF4-FFF2-40B4-BE49-F238E27FC236}">
                <a16:creationId xmlns:a16="http://schemas.microsoft.com/office/drawing/2014/main" id="{202D9FF5-60E8-93A8-674F-3C3FD64B0E16}"/>
              </a:ext>
            </a:extLst>
          </p:cNvPr>
          <p:cNvPicPr>
            <a:picLocks noChangeAspect="1"/>
          </p:cNvPicPr>
          <p:nvPr/>
        </p:nvPicPr>
        <p:blipFill>
          <a:blip r:embed="rId3"/>
          <a:stretch>
            <a:fillRect/>
          </a:stretch>
        </p:blipFill>
        <p:spPr>
          <a:xfrm>
            <a:off x="287594" y="2662086"/>
            <a:ext cx="5803490" cy="2455602"/>
          </a:xfrm>
          <a:prstGeom prst="rect">
            <a:avLst/>
          </a:prstGeom>
        </p:spPr>
      </p:pic>
      <p:pic>
        <p:nvPicPr>
          <p:cNvPr id="4" name="Picture 5">
            <a:extLst>
              <a:ext uri="{FF2B5EF4-FFF2-40B4-BE49-F238E27FC236}">
                <a16:creationId xmlns:a16="http://schemas.microsoft.com/office/drawing/2014/main" id="{939666A2-D4CB-4AB1-7741-BBF523BF5A75}"/>
              </a:ext>
            </a:extLst>
          </p:cNvPr>
          <p:cNvPicPr>
            <a:picLocks noChangeAspect="1"/>
          </p:cNvPicPr>
          <p:nvPr/>
        </p:nvPicPr>
        <p:blipFill>
          <a:blip r:embed="rId4"/>
          <a:stretch>
            <a:fillRect/>
          </a:stretch>
        </p:blipFill>
        <p:spPr>
          <a:xfrm>
            <a:off x="6150078" y="2676747"/>
            <a:ext cx="5668296" cy="24385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02791"/>
            <a:ext cx="9959440" cy="53007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Classifier is the model with the highest accuracy score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598133BB-67A1-3DD6-5D20-3CFA463467E5}"/>
              </a:ext>
            </a:extLst>
          </p:cNvPr>
          <p:cNvPicPr>
            <a:picLocks noChangeAspect="1"/>
          </p:cNvPicPr>
          <p:nvPr/>
        </p:nvPicPr>
        <p:blipFill>
          <a:blip r:embed="rId3"/>
          <a:stretch>
            <a:fillRect/>
          </a:stretch>
        </p:blipFill>
        <p:spPr>
          <a:xfrm>
            <a:off x="1246239" y="2456550"/>
            <a:ext cx="8310716" cy="344431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30594"/>
            <a:ext cx="10682411" cy="112000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confusion matrix for the decision tree classifier shows that the classifier can distinguish to a high degree different classes. Though from the confusion matrix below, we can see that the classifier wrongly classified 3 unsuccessful landing to be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4E818C32-D473-73EF-5025-21B5530AEAFE}"/>
              </a:ext>
            </a:extLst>
          </p:cNvPr>
          <p:cNvPicPr>
            <a:picLocks noChangeAspect="1"/>
          </p:cNvPicPr>
          <p:nvPr/>
        </p:nvPicPr>
        <p:blipFill>
          <a:blip r:embed="rId3"/>
          <a:stretch>
            <a:fillRect/>
          </a:stretch>
        </p:blipFill>
        <p:spPr>
          <a:xfrm>
            <a:off x="2376950" y="2566569"/>
            <a:ext cx="6479457" cy="387567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42396" cy="387201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From the analysis conducted, we can deduce that;</a:t>
            </a:r>
          </a:p>
          <a:p>
            <a:pPr>
              <a:lnSpc>
                <a:spcPct val="100000"/>
              </a:lnSpc>
              <a:spcBef>
                <a:spcPts val="1400"/>
              </a:spcBef>
            </a:pPr>
            <a:r>
              <a:rPr lang="en-US" sz="2200" dirty="0">
                <a:solidFill>
                  <a:schemeClr val="accent3">
                    <a:lumMod val="25000"/>
                  </a:schemeClr>
                </a:solidFill>
                <a:latin typeface="Abadi"/>
              </a:rPr>
              <a:t>The larger the flight amount at the launch site, the greater the success rate at a launch site</a:t>
            </a:r>
          </a:p>
          <a:p>
            <a:pPr>
              <a:lnSpc>
                <a:spcPct val="100000"/>
              </a:lnSpc>
              <a:spcBef>
                <a:spcPts val="1400"/>
              </a:spcBef>
            </a:pPr>
            <a:r>
              <a:rPr lang="en-US" sz="2200" dirty="0">
                <a:solidFill>
                  <a:schemeClr val="accent3">
                    <a:lumMod val="25000"/>
                  </a:schemeClr>
                </a:solidFill>
                <a:latin typeface="Abadi"/>
              </a:rPr>
              <a:t>Launch success rate started to increase from 2013 till 2020</a:t>
            </a:r>
          </a:p>
          <a:p>
            <a:pPr>
              <a:lnSpc>
                <a:spcPct val="100000"/>
              </a:lnSpc>
              <a:spcBef>
                <a:spcPts val="1400"/>
              </a:spcBef>
            </a:pPr>
            <a:r>
              <a:rPr lang="en-US" sz="2200" dirty="0">
                <a:solidFill>
                  <a:schemeClr val="accent3">
                    <a:lumMod val="25000"/>
                  </a:schemeClr>
                </a:solidFill>
                <a:latin typeface="Abadi"/>
              </a:rPr>
              <a:t>Orbits ES-L1, GEO, HEO, SSO and VLEO have the most success rate</a:t>
            </a: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rPr>
              <a:t>KSC LC-39A has the most successful launches of all launch sites</a:t>
            </a:r>
          </a:p>
          <a:p>
            <a:pPr>
              <a:lnSpc>
                <a:spcPct val="100000"/>
              </a:lnSpc>
              <a:spcBef>
                <a:spcPts val="1400"/>
              </a:spcBef>
            </a:pPr>
            <a:r>
              <a:rPr lang="en-US" sz="2200" dirty="0">
                <a:solidFill>
                  <a:schemeClr val="accent3">
                    <a:lumMod val="25000"/>
                  </a:schemeClr>
                </a:solidFill>
                <a:latin typeface="Abadi"/>
              </a:rPr>
              <a:t>The Decision Tree Classifier is the best machine learning model for this project.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76144"/>
            <a:ext cx="10515600" cy="403466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  Data was collected using a get request to the Space X API</a:t>
            </a:r>
            <a:endParaRPr lang="en-US"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rPr>
              <a:t>-  The content was decoded into a Json, using a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function call and turn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using a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a:t>
            </a:r>
          </a:p>
          <a:p>
            <a:pPr marL="0" indent="0">
              <a:lnSpc>
                <a:spcPct val="100000"/>
              </a:lnSpc>
              <a:spcBef>
                <a:spcPts val="1400"/>
              </a:spcBef>
              <a:buNone/>
            </a:pPr>
            <a:r>
              <a:rPr lang="en-US" sz="2200" dirty="0">
                <a:solidFill>
                  <a:schemeClr val="accent3">
                    <a:lumMod val="25000"/>
                  </a:schemeClr>
                </a:solidFill>
                <a:latin typeface="Abadi"/>
              </a:rPr>
              <a:t>-  Data was cleaned, checked for missing values and replacing the missing values were necessary</a:t>
            </a:r>
          </a:p>
          <a:p>
            <a:pPr marL="0" indent="0">
              <a:lnSpc>
                <a:spcPct val="100000"/>
              </a:lnSpc>
              <a:spcBef>
                <a:spcPts val="1400"/>
              </a:spcBef>
              <a:buNone/>
            </a:pPr>
            <a:r>
              <a:rPr lang="en-US" sz="2200" dirty="0">
                <a:solidFill>
                  <a:schemeClr val="accent3">
                    <a:lumMod val="25000"/>
                  </a:schemeClr>
                </a:solidFill>
                <a:latin typeface="Abadi"/>
              </a:rPr>
              <a:t>-  In addition, we performed web scrapping from Wikipedia for Falcon9 launches record with </a:t>
            </a:r>
            <a:r>
              <a:rPr lang="en-US" sz="2200" dirty="0" err="1">
                <a:solidFill>
                  <a:schemeClr val="accent3">
                    <a:lumMod val="25000"/>
                  </a:schemeClr>
                </a:solidFill>
                <a:latin typeface="Abadi"/>
              </a:rPr>
              <a:t>BeautifulSoup</a:t>
            </a:r>
            <a:endParaRPr lang="en-US" sz="220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objective was to extract the launch records as a HTML table, parse the table and convert it 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 analysis. </a:t>
            </a:r>
            <a:endParaRPr lang="en-US" dirty="0">
              <a:solidFill>
                <a:schemeClr val="accent3">
                  <a:lumMod val="25000"/>
                </a:schemeClr>
              </a:solidFill>
            </a:endParaRP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get request was used to collect data from the Space X API, cleaned the data and performed data wrangling and formatting.</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948CB"/>
                </a:solidFill>
                <a:ea typeface="+mn-lt"/>
                <a:cs typeface="+mn-lt"/>
              </a:rPr>
              <a:t>https://github.com/Believened/IBM_Capstone_Project/blob/main/Data%20Collection%20API.ipynb</a:t>
            </a:r>
            <a:endParaRPr lang="en-US" dirty="0">
              <a:solidFill>
                <a:srgbClr val="0948CB"/>
              </a:solidFill>
              <a:cs typeface="Calibri"/>
            </a:endParaRPr>
          </a:p>
          <a:p>
            <a:endParaRPr lang="en-US">
              <a:solidFill>
                <a:srgbClr val="000000"/>
              </a:solidFill>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8" descr="Graphical user interface, text, application, email&#10;&#10;Description automatically generated">
            <a:extLst>
              <a:ext uri="{FF2B5EF4-FFF2-40B4-BE49-F238E27FC236}">
                <a16:creationId xmlns:a16="http://schemas.microsoft.com/office/drawing/2014/main" id="{6B2B57D5-22C5-9927-1B59-57AD443157A7}"/>
              </a:ext>
            </a:extLst>
          </p:cNvPr>
          <p:cNvPicPr>
            <a:picLocks noChangeAspect="1"/>
          </p:cNvPicPr>
          <p:nvPr/>
        </p:nvPicPr>
        <p:blipFill>
          <a:blip r:embed="rId3"/>
          <a:stretch>
            <a:fillRect/>
          </a:stretch>
        </p:blipFill>
        <p:spPr>
          <a:xfrm>
            <a:off x="5695336" y="2006001"/>
            <a:ext cx="5569973" cy="189964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76198"/>
            <a:ext cx="4614625" cy="463045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a:t>
            </a:r>
            <a:r>
              <a:rPr lang="en-US" sz="2200" dirty="0" err="1">
                <a:solidFill>
                  <a:schemeClr val="accent3">
                    <a:lumMod val="25000"/>
                  </a:schemeClr>
                </a:solidFill>
                <a:latin typeface="Abadi"/>
              </a:rPr>
              <a:t>Webscrapping</a:t>
            </a:r>
            <a:r>
              <a:rPr lang="en-US" sz="2200" dirty="0">
                <a:solidFill>
                  <a:schemeClr val="accent3">
                    <a:lumMod val="25000"/>
                  </a:schemeClr>
                </a:solidFill>
                <a:latin typeface="Abadi"/>
              </a:rPr>
              <a:t> to gather data for Falcon9 launch records on Wikipedia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table was parsed and converted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a:t>
            </a:r>
            <a:r>
              <a:rPr lang="en-US" sz="2200" dirty="0">
                <a:solidFill>
                  <a:schemeClr val="accent3">
                    <a:lumMod val="25000"/>
                  </a:schemeClr>
                </a:solidFill>
                <a:latin typeface="Abadi"/>
                <a:ea typeface="+mn-lt"/>
                <a:cs typeface="+mn-lt"/>
              </a:rPr>
              <a:t> </a:t>
            </a:r>
            <a:r>
              <a:rPr lang="en-US" sz="2200" dirty="0">
                <a:solidFill>
                  <a:srgbClr val="0948CB"/>
                </a:solidFill>
                <a:ea typeface="+mn-lt"/>
                <a:cs typeface="+mn-lt"/>
              </a:rPr>
              <a:t>https://github.com/Believened/IBM_Capstone_Project/blob/main/Data%20Collection%20with%20Web%20Scraping.ipynb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descr="Graphical user interface, text, application, email&#10;&#10;Description automatically generated">
            <a:extLst>
              <a:ext uri="{FF2B5EF4-FFF2-40B4-BE49-F238E27FC236}">
                <a16:creationId xmlns:a16="http://schemas.microsoft.com/office/drawing/2014/main" id="{252E1F5E-BAC9-77AA-F234-52B0A7A89739}"/>
              </a:ext>
            </a:extLst>
          </p:cNvPr>
          <p:cNvPicPr>
            <a:picLocks noChangeAspect="1"/>
          </p:cNvPicPr>
          <p:nvPr/>
        </p:nvPicPr>
        <p:blipFill>
          <a:blip r:embed="rId3"/>
          <a:stretch>
            <a:fillRect/>
          </a:stretch>
        </p:blipFill>
        <p:spPr>
          <a:xfrm>
            <a:off x="5597013" y="1946045"/>
            <a:ext cx="5840360" cy="25849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Payload Mass by F9 V1.1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1549</cp:revision>
  <dcterms:created xsi:type="dcterms:W3CDTF">2021-04-29T18:58:34Z</dcterms:created>
  <dcterms:modified xsi:type="dcterms:W3CDTF">2022-12-16T10:04:54Z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